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43891200" cy="32918400"/>
  <p:notesSz cx="7023100" cy="93091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0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11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2" autoAdjust="0"/>
    <p:restoredTop sz="96395" autoAdjust="0"/>
  </p:normalViewPr>
  <p:slideViewPr>
    <p:cSldViewPr snapToObjects="1">
      <p:cViewPr>
        <p:scale>
          <a:sx n="23" d="100"/>
          <a:sy n="23" d="100"/>
        </p:scale>
        <p:origin x="2034" y="204"/>
      </p:cViewPr>
      <p:guideLst>
        <p:guide orient="horz" pos="10320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F1703A5-7614-4A71-97F6-2E618DAC757B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154837F-5D88-4131-ACBD-8E0BDF72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6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837F-5D88-4131-ACBD-8E0BDF7293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2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837F-5D88-4131-ACBD-8E0BDF7293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3B0E-6229-4D2F-AE73-FE78C6572E6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3737-1062-458E-A4DA-6B12737C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jpg"/><Relationship Id="rId9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tif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.tiff"/><Relationship Id="rId10" Type="http://schemas.openxmlformats.org/officeDocument/2006/relationships/image" Target="../media/image12.png"/><Relationship Id="rId4" Type="http://schemas.openxmlformats.org/officeDocument/2006/relationships/image" Target="../media/image5.tiff"/><Relationship Id="rId9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52927"/>
              </p:ext>
            </p:extLst>
          </p:nvPr>
        </p:nvGraphicFramePr>
        <p:xfrm>
          <a:off x="228600" y="15544802"/>
          <a:ext cx="21277828" cy="1726360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2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2998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Ariel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Benefits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Applications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303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Nikon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Ti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-E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Widefield</a:t>
                      </a:r>
                      <a:endParaRPr lang="en-US" sz="2800" b="0" i="1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el"/>
                        </a:rPr>
                        <a:t>Room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1402</a:t>
                      </a:r>
                      <a:endParaRPr lang="en-US" sz="2800" b="0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Basic research microscope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4x, 10x, 20x,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40x, 60x (oil),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100x (oil)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DAPI, FITC, TRITC,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Cy5 filter cubes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Equipped with Perfect Focus System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Many vessel holders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Control focus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drift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Reduces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background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Phase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277">
                <a:tc vMerge="1">
                  <a:txBody>
                    <a:bodyPr/>
                    <a:lstStyle/>
                    <a:p>
                      <a:pPr algn="ctr"/>
                      <a:endParaRPr lang="en-US" sz="2800" b="0" i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Phase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547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Nikon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Ti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-E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Widefield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Room 3402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Basic research microscope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4x, 10x, 20x, 20LWDx, 40x,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60x (oil)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DAPI,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FITC,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Cy5 filter cubes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Equipped with Perfect Focus System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Many vessel holders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Control focus drift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Reduces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background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36205"/>
                  </a:ext>
                </a:extLst>
              </a:tr>
              <a:tr h="2088910"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Olympus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FSX100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Widefield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Room 3401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Compact benchtop system (scope-in-a-box)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10x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40x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DAPI, FITC,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TRITC Long-Pass filter cubes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Self-contained unit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Controls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room light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el"/>
                        </a:rPr>
                        <a:t>Phase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0642"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Keyence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BZX-810 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Widefield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Room 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2301</a:t>
                      </a:r>
                      <a:endParaRPr lang="en-US" sz="2800" b="0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Olympus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FV3000 Laser Scanning 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  <a:endParaRPr lang="en-US" sz="2800" b="0" i="1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Room 1402</a:t>
                      </a:r>
                    </a:p>
                    <a:p>
                      <a:pPr algn="ctr"/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Recharge Rate: $25/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hr</a:t>
                      </a:r>
                      <a:endParaRPr lang="en-US" sz="28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Compact benchtop system (scope-in-a-box)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4x, 10x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20x, 20x LWD, 40x,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63x (oil)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DAPI, GFP, TRITC,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, &amp; Cy5  filter cubes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Equipped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with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Auto Focus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Optical sectioning module</a:t>
                      </a:r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2x ma-PMTs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2x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-PMTs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1.25x, 10x,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20x,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40x (oil)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405nm, 488nm, 561nm,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640nm laser lines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FUW, FBN,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FGW (RBG)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filter cubes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Tokai-HIT stage top incubator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Olympus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TruSpectral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detection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Self-contained unit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Controls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room light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Corrects focus drift</a:t>
                      </a:r>
                    </a:p>
                    <a:p>
                      <a:pPr algn="ctr"/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Galvo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/resonant hybrid scanner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Fast acquisition speeds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Corrects focus drift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Zoom feature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Deconvolution image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processing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Phase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DIC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22174200"/>
            <a:ext cx="3419057" cy="2400178"/>
          </a:xfrm>
          <a:prstGeom prst="snip2SameRect">
            <a:avLst>
              <a:gd name="adj1" fmla="val 30521"/>
              <a:gd name="adj2" fmla="val 0"/>
            </a:avLst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360" y="17830800"/>
            <a:ext cx="3181305" cy="2604052"/>
          </a:xfrm>
          <a:prstGeom prst="rect">
            <a:avLst/>
          </a:prstGeom>
        </p:spPr>
      </p:pic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8251"/>
              </p:ext>
            </p:extLst>
          </p:nvPr>
        </p:nvGraphicFramePr>
        <p:xfrm>
          <a:off x="21623186" y="15544801"/>
          <a:ext cx="22039414" cy="1342001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7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9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2999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Ariel"/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Benefits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el"/>
                        </a:rPr>
                        <a:t>Applications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25">
                <a:tc>
                  <a:txBody>
                    <a:bodyPr/>
                    <a:lstStyle/>
                    <a:p>
                      <a:pPr algn="ctr"/>
                      <a:endParaRPr lang="en-US" sz="2800" b="0" i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i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Ariel"/>
                        </a:rPr>
                        <a:t>Olympus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el"/>
                        </a:rPr>
                        <a:t>FV10i-LIV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Room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2406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Compact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benchtop system (scope-in-a-box)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Laser Scanning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10x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60x (water)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405nm, 473nm, 559nm,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635nm lasers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Self-contained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unit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Controls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room light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imaging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of live cells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Phase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406">
                <a:tc>
                  <a:txBody>
                    <a:bodyPr/>
                    <a:lstStyle/>
                    <a:p>
                      <a:pPr algn="ctr"/>
                      <a:endParaRPr lang="en-US" sz="2800" b="0" i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i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i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i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Ariel"/>
                        </a:rPr>
                        <a:t>Olympus </a:t>
                      </a:r>
                      <a:r>
                        <a:rPr lang="en-US" sz="2800" b="0" i="0" dirty="0" err="1">
                          <a:solidFill>
                            <a:schemeClr val="tx1"/>
                          </a:solidFill>
                          <a:latin typeface="Ariel"/>
                        </a:rPr>
                        <a:t>VivaView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Widefield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Room 2406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Stable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live cell imaging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10x, 20x,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40x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DAPI, GFP,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mOrange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TxRed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el"/>
                        </a:rPr>
                        <a:t>HcRed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,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&amp;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Cy5 filter cubes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Stable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incubation settings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Fluorescence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el"/>
                        </a:rPr>
                        <a:t>Brightfield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DIC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687"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Olympus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FV3000 Laser Scanning 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Ariel"/>
                        </a:rPr>
                        <a:t>Inverted 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Confocal</a:t>
                      </a:r>
                    </a:p>
                    <a:p>
                      <a:pPr algn="ctr"/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Room </a:t>
                      </a:r>
                      <a:r>
                        <a:rPr lang="en-US" sz="2800" b="0" i="0" baseline="0" dirty="0">
                          <a:solidFill>
                            <a:schemeClr val="tx1"/>
                          </a:solidFill>
                          <a:latin typeface="Ariel"/>
                        </a:rPr>
                        <a:t>1402</a:t>
                      </a:r>
                    </a:p>
                    <a:p>
                      <a:pPr algn="ctr"/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Recharge Rate: $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25/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hr</a:t>
                      </a:r>
                      <a:endParaRPr lang="en-US" sz="28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2x ma-PMTs &amp; 2x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GaAsP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-PMTs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1.25x, 10x,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20x, &amp; 40x (oil)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405nm, 488nm, 561nm, &amp; 640nm laser lines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FUW, FBN, &amp; FGW (RBG) filter cubes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Tokai-HIT stage top incubator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Olympus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TruSpectral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 detection</a:t>
                      </a: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Ariel"/>
                        </a:rPr>
                        <a:t>Galvo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/resonant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hybrid scanner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 Fast acquisition speeds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el"/>
                        </a:rPr>
                        <a:t>Large area scanning</a:t>
                      </a:r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Corrects focus drift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Zoom feature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el"/>
                        </a:rPr>
                        <a:t>Deconvolution image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processing</a:t>
                      </a: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el"/>
                        </a:rPr>
                        <a:t>Fluorescence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Ariel"/>
                        </a:rPr>
                        <a:t>DIC</a:t>
                      </a: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0" y="0"/>
            <a:ext cx="43891200" cy="434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el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832318" y="5099762"/>
            <a:ext cx="2368081" cy="2367837"/>
          </a:xfrm>
          <a:prstGeom prst="ellipse">
            <a:avLst/>
          </a:prstGeom>
          <a:solidFill>
            <a:srgbClr val="11D11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el"/>
              </a:rPr>
              <a:t>Start</a:t>
            </a:r>
            <a:endParaRPr lang="en-US" sz="6600" dirty="0">
              <a:solidFill>
                <a:schemeClr val="tx1"/>
              </a:solidFill>
              <a:latin typeface="Ari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8333" y="129708"/>
            <a:ext cx="267968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latin typeface="Ariel"/>
              </a:rPr>
              <a:t>Stem Cell Research Center </a:t>
            </a:r>
            <a:r>
              <a:rPr lang="en-US" sz="13800" b="1" dirty="0">
                <a:solidFill>
                  <a:schemeClr val="bg1"/>
                </a:solidFill>
                <a:latin typeface="Ariel"/>
              </a:rPr>
              <a:t>Imaging Core </a:t>
            </a:r>
            <a:r>
              <a:rPr lang="en-US" sz="13800" b="1" dirty="0" smtClean="0">
                <a:solidFill>
                  <a:schemeClr val="bg1"/>
                </a:solidFill>
                <a:latin typeface="Ariel"/>
              </a:rPr>
              <a:t>Instruments</a:t>
            </a:r>
            <a:endParaRPr lang="en-US" sz="13800" b="1" dirty="0">
              <a:solidFill>
                <a:schemeClr val="bg1"/>
              </a:solidFill>
              <a:latin typeface="Arie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587798"/>
            <a:ext cx="6781800" cy="1200329"/>
          </a:xfrm>
          <a:prstGeom prst="rect">
            <a:avLst/>
          </a:prstGeom>
          <a:noFill/>
          <a:ln w="444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el"/>
              </a:rPr>
              <a:t>Does your specimen have a heartbeat?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5466" y="9446132"/>
            <a:ext cx="6535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el"/>
              </a:rPr>
              <a:t>Caliper Lumina I IVIS</a:t>
            </a:r>
          </a:p>
          <a:p>
            <a:pPr algn="ctr"/>
            <a:r>
              <a:rPr lang="en-US" sz="2800" dirty="0" smtClean="0">
                <a:latin typeface="Ariel"/>
              </a:rPr>
              <a:t>Vivarium B640</a:t>
            </a:r>
            <a:endParaRPr lang="en-US" sz="2800" dirty="0">
              <a:latin typeface="Ariel"/>
            </a:endParaRPr>
          </a:p>
          <a:p>
            <a:pPr algn="ctr"/>
            <a:r>
              <a:rPr lang="en-US" sz="2800" b="1" dirty="0" smtClean="0">
                <a:latin typeface="Ariel"/>
              </a:rPr>
              <a:t>Recharge </a:t>
            </a:r>
            <a:r>
              <a:rPr lang="en-US" sz="2800" b="1" dirty="0">
                <a:latin typeface="Ariel"/>
              </a:rPr>
              <a:t>Rate: $40/</a:t>
            </a:r>
            <a:r>
              <a:rPr lang="en-US" sz="2800" b="1" dirty="0" err="1">
                <a:latin typeface="Ariel"/>
              </a:rPr>
              <a:t>hr</a:t>
            </a:r>
            <a:endParaRPr lang="en-US" sz="2800" b="1" dirty="0">
              <a:latin typeface="Ariel"/>
            </a:endParaRPr>
          </a:p>
          <a:p>
            <a:pPr algn="ctr"/>
            <a:endParaRPr lang="en-US" sz="2800" dirty="0">
              <a:latin typeface="Ariel"/>
            </a:endParaRPr>
          </a:p>
          <a:p>
            <a:pPr algn="ctr"/>
            <a:r>
              <a:rPr lang="en-US" sz="2800" dirty="0">
                <a:latin typeface="Ariel"/>
              </a:rPr>
              <a:t>Live animal imaging</a:t>
            </a:r>
          </a:p>
          <a:p>
            <a:pPr algn="ctr"/>
            <a:r>
              <a:rPr lang="en-US" sz="2800" dirty="0">
                <a:latin typeface="Ariel"/>
              </a:rPr>
              <a:t>Fluorescence </a:t>
            </a:r>
            <a:r>
              <a:rPr lang="en-US" sz="2800" dirty="0" smtClean="0">
                <a:latin typeface="Ariel"/>
              </a:rPr>
              <a:t>&amp; </a:t>
            </a:r>
            <a:r>
              <a:rPr lang="en-US" sz="2800" dirty="0">
                <a:latin typeface="Ariel"/>
              </a:rPr>
              <a:t>Luminescence</a:t>
            </a:r>
          </a:p>
          <a:p>
            <a:pPr algn="ctr"/>
            <a:r>
              <a:rPr lang="en-US" sz="2800" dirty="0" err="1">
                <a:latin typeface="Ariel"/>
              </a:rPr>
              <a:t>Isofluorane</a:t>
            </a:r>
            <a:r>
              <a:rPr lang="en-US" sz="2800" dirty="0">
                <a:latin typeface="Ariel"/>
              </a:rPr>
              <a:t> for three animals at a time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439400" y="5727138"/>
            <a:ext cx="1859875" cy="1664262"/>
            <a:chOff x="10439400" y="5727138"/>
            <a:chExt cx="1859875" cy="1664262"/>
          </a:xfrm>
        </p:grpSpPr>
        <p:sp>
          <p:nvSpPr>
            <p:cNvPr id="22" name="TextBox 21"/>
            <p:cNvSpPr txBox="1"/>
            <p:nvPr/>
          </p:nvSpPr>
          <p:spPr>
            <a:xfrm>
              <a:off x="10780787" y="6745069"/>
              <a:ext cx="117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el"/>
                </a:rPr>
                <a:t>No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0439400" y="5727138"/>
              <a:ext cx="1859875" cy="80057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e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869386" y="5587797"/>
            <a:ext cx="7714014" cy="1200329"/>
          </a:xfrm>
          <a:prstGeom prst="rect">
            <a:avLst/>
          </a:prstGeom>
          <a:noFill/>
          <a:ln w="444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el"/>
              </a:rPr>
              <a:t>Will you image or perform </a:t>
            </a:r>
            <a:r>
              <a:rPr lang="en-US" sz="3600" b="1" dirty="0" err="1">
                <a:latin typeface="Ariel"/>
              </a:rPr>
              <a:t>microdissections</a:t>
            </a:r>
            <a:r>
              <a:rPr lang="en-US" sz="3600" b="1" dirty="0">
                <a:latin typeface="Ariel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450800" y="5720101"/>
            <a:ext cx="9236036" cy="1200329"/>
          </a:xfrm>
          <a:prstGeom prst="rect">
            <a:avLst/>
          </a:prstGeom>
          <a:noFill/>
          <a:ln w="444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el"/>
              </a:rPr>
              <a:t>Will you do it manually or require more precision with a laser?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3" y="6781800"/>
            <a:ext cx="146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el"/>
              </a:rPr>
              <a:t>Laser!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783362" y="5725608"/>
            <a:ext cx="55682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el"/>
              </a:rPr>
              <a:t>Zeiss PALM </a:t>
            </a:r>
            <a:r>
              <a:rPr lang="en-US" sz="2800" dirty="0" err="1">
                <a:latin typeface="Ariel"/>
              </a:rPr>
              <a:t>MicroBeam</a:t>
            </a:r>
            <a:endParaRPr lang="en-US" sz="2800" dirty="0">
              <a:latin typeface="Ariel"/>
            </a:endParaRPr>
          </a:p>
          <a:p>
            <a:pPr algn="ctr"/>
            <a:r>
              <a:rPr lang="en-US" sz="2800" i="1" dirty="0" smtClean="0">
                <a:latin typeface="Ariel"/>
              </a:rPr>
              <a:t>Inverted </a:t>
            </a:r>
            <a:r>
              <a:rPr lang="en-US" sz="2800" i="1" dirty="0" err="1" smtClean="0">
                <a:latin typeface="Ariel"/>
              </a:rPr>
              <a:t>Widefield</a:t>
            </a:r>
            <a:endParaRPr lang="en-US" sz="2800" dirty="0" smtClean="0">
              <a:latin typeface="Ariel"/>
            </a:endParaRPr>
          </a:p>
          <a:p>
            <a:pPr algn="ctr"/>
            <a:r>
              <a:rPr lang="en-US" sz="2800" dirty="0" smtClean="0">
                <a:latin typeface="Ariel"/>
              </a:rPr>
              <a:t>Room 2406</a:t>
            </a:r>
            <a:endParaRPr lang="en-US" sz="2800" dirty="0">
              <a:latin typeface="Ariel"/>
            </a:endParaRPr>
          </a:p>
          <a:p>
            <a:pPr algn="ctr"/>
            <a:r>
              <a:rPr lang="en-US" sz="2800" b="1" dirty="0" smtClean="0">
                <a:latin typeface="Ariel"/>
              </a:rPr>
              <a:t>Recharge </a:t>
            </a:r>
            <a:r>
              <a:rPr lang="en-US" sz="2800" b="1" dirty="0">
                <a:latin typeface="Ariel"/>
              </a:rPr>
              <a:t>Rate: $24/</a:t>
            </a:r>
            <a:r>
              <a:rPr lang="en-US" sz="2800" b="1" dirty="0" err="1">
                <a:latin typeface="Ariel"/>
              </a:rPr>
              <a:t>hr</a:t>
            </a:r>
            <a:endParaRPr lang="en-US" sz="2800" b="1" dirty="0">
              <a:latin typeface="Ariel"/>
            </a:endParaRPr>
          </a:p>
          <a:p>
            <a:pPr algn="ctr"/>
            <a:endParaRPr lang="en-US" sz="2800" b="1" dirty="0">
              <a:latin typeface="Ariel"/>
            </a:endParaRPr>
          </a:p>
          <a:p>
            <a:pPr algn="ctr"/>
            <a:r>
              <a:rPr lang="en-US" sz="2800" dirty="0">
                <a:latin typeface="Ariel"/>
              </a:rPr>
              <a:t>Laser Micro-dissection Pressure Catapulting (LMPC)</a:t>
            </a:r>
          </a:p>
          <a:p>
            <a:pPr algn="ctr"/>
            <a:r>
              <a:rPr lang="en-US" sz="2800" dirty="0">
                <a:latin typeface="Ariel"/>
              </a:rPr>
              <a:t>5x, 10x, 20x, </a:t>
            </a:r>
            <a:r>
              <a:rPr lang="en-US" sz="2800" dirty="0" smtClean="0">
                <a:latin typeface="Ariel"/>
              </a:rPr>
              <a:t>&amp; </a:t>
            </a:r>
            <a:r>
              <a:rPr lang="en-US" sz="2800" dirty="0">
                <a:latin typeface="Ariel"/>
              </a:rPr>
              <a:t>40x</a:t>
            </a:r>
          </a:p>
          <a:p>
            <a:pPr algn="ctr"/>
            <a:r>
              <a:rPr lang="en-US" sz="2800" dirty="0">
                <a:latin typeface="Ariel"/>
              </a:rPr>
              <a:t>DAPI, GFP, </a:t>
            </a:r>
            <a:r>
              <a:rPr lang="en-US" sz="2800" dirty="0" err="1">
                <a:latin typeface="Ariel"/>
              </a:rPr>
              <a:t>Rhod</a:t>
            </a:r>
            <a:r>
              <a:rPr lang="en-US" sz="2800" dirty="0">
                <a:latin typeface="Ariel"/>
              </a:rPr>
              <a:t>, </a:t>
            </a:r>
            <a:r>
              <a:rPr lang="en-US" sz="2800" dirty="0" smtClean="0">
                <a:latin typeface="Ariel"/>
              </a:rPr>
              <a:t>&amp; </a:t>
            </a:r>
            <a:r>
              <a:rPr lang="en-US" sz="2800" dirty="0">
                <a:latin typeface="Ariel"/>
              </a:rPr>
              <a:t>Cy5 filter cubes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379359" y="76531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el"/>
              </a:rPr>
              <a:t>Manually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3880" y="7491531"/>
            <a:ext cx="115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el"/>
              </a:rPr>
              <a:t>Yes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549547" y="9317772"/>
            <a:ext cx="5311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el"/>
              </a:rPr>
              <a:t>Nikon SMZ1500</a:t>
            </a:r>
          </a:p>
          <a:p>
            <a:pPr algn="ctr"/>
            <a:r>
              <a:rPr lang="en-US" sz="2800" i="1" dirty="0">
                <a:latin typeface="Ariel"/>
              </a:rPr>
              <a:t>Dissection</a:t>
            </a:r>
            <a:endParaRPr lang="en-US" sz="2800" dirty="0">
              <a:latin typeface="Ariel"/>
            </a:endParaRPr>
          </a:p>
          <a:p>
            <a:pPr algn="ctr"/>
            <a:r>
              <a:rPr lang="en-US" sz="2800" dirty="0">
                <a:latin typeface="Ariel"/>
              </a:rPr>
              <a:t>Room 1402</a:t>
            </a:r>
          </a:p>
          <a:p>
            <a:pPr algn="ctr"/>
            <a:endParaRPr lang="en-US" sz="2800" dirty="0">
              <a:latin typeface="Ariel"/>
            </a:endParaRPr>
          </a:p>
          <a:p>
            <a:pPr algn="ctr"/>
            <a:r>
              <a:rPr lang="en-US" sz="2800" dirty="0">
                <a:latin typeface="Ariel"/>
              </a:rPr>
              <a:t>Fluorescent dissection imaging</a:t>
            </a:r>
          </a:p>
          <a:p>
            <a:pPr algn="ctr"/>
            <a:r>
              <a:rPr lang="en-US" sz="2800" dirty="0">
                <a:latin typeface="Ariel"/>
              </a:rPr>
              <a:t>0.75x to 11.25x</a:t>
            </a:r>
          </a:p>
          <a:p>
            <a:pPr algn="ctr"/>
            <a:r>
              <a:rPr lang="en-US" sz="2800" dirty="0">
                <a:latin typeface="Ariel"/>
              </a:rPr>
              <a:t>GFP </a:t>
            </a:r>
            <a:r>
              <a:rPr lang="en-US" sz="2800" dirty="0" smtClean="0">
                <a:latin typeface="Ariel"/>
              </a:rPr>
              <a:t>&amp; </a:t>
            </a:r>
            <a:r>
              <a:rPr lang="en-US" sz="2800" dirty="0">
                <a:latin typeface="Ariel"/>
              </a:rPr>
              <a:t>RFP filter cubes</a:t>
            </a:r>
          </a:p>
          <a:p>
            <a:pPr algn="ctr"/>
            <a:r>
              <a:rPr lang="en-US" sz="2800" dirty="0">
                <a:latin typeface="Ariel"/>
              </a:rPr>
              <a:t>Fiber optic light source</a:t>
            </a:r>
          </a:p>
          <a:p>
            <a:pPr algn="ctr"/>
            <a:r>
              <a:rPr lang="en-US" sz="2800" dirty="0">
                <a:latin typeface="Ariel"/>
              </a:rPr>
              <a:t>Color camera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242650" y="9525000"/>
            <a:ext cx="4947672" cy="1754326"/>
          </a:xfrm>
          <a:prstGeom prst="rect">
            <a:avLst/>
          </a:prstGeom>
          <a:noFill/>
          <a:ln w="444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el"/>
              </a:rPr>
              <a:t>Is your sample </a:t>
            </a:r>
            <a:r>
              <a:rPr lang="en-US" sz="3600" b="1" dirty="0">
                <a:solidFill>
                  <a:srgbClr val="00B050"/>
                </a:solidFill>
                <a:latin typeface="Ariel"/>
              </a:rPr>
              <a:t>alive</a:t>
            </a:r>
            <a:r>
              <a:rPr lang="en-US" sz="3600" b="1" dirty="0">
                <a:latin typeface="Ariel"/>
              </a:rPr>
              <a:t> in a dish or </a:t>
            </a:r>
            <a:r>
              <a:rPr lang="en-US" sz="3600" b="1" dirty="0">
                <a:solidFill>
                  <a:srgbClr val="FF0000"/>
                </a:solidFill>
                <a:latin typeface="Ariel"/>
              </a:rPr>
              <a:t>dead</a:t>
            </a:r>
            <a:r>
              <a:rPr lang="en-US" sz="3600" b="1" dirty="0">
                <a:latin typeface="Ariel"/>
              </a:rPr>
              <a:t> and fixed to a slide?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7199" y="14554200"/>
            <a:ext cx="1032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el"/>
              </a:rPr>
              <a:t>Scopes </a:t>
            </a:r>
            <a:r>
              <a:rPr lang="en-US" sz="5400" b="1" i="1" dirty="0">
                <a:latin typeface="Ariel"/>
              </a:rPr>
              <a:t>without</a:t>
            </a:r>
            <a:r>
              <a:rPr lang="en-US" sz="5400" b="1" dirty="0">
                <a:latin typeface="Ariel"/>
              </a:rPr>
              <a:t> Incubation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0" y="20878800"/>
            <a:ext cx="2343150" cy="18288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911" y="9048630"/>
            <a:ext cx="2595616" cy="40757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3049" y="29665928"/>
            <a:ext cx="8618532" cy="2144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r="32544"/>
          <a:stretch/>
        </p:blipFill>
        <p:spPr>
          <a:xfrm>
            <a:off x="31695310" y="9220200"/>
            <a:ext cx="2778764" cy="3288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5594" r="20956"/>
          <a:stretch/>
        </p:blipFill>
        <p:spPr>
          <a:xfrm>
            <a:off x="39157770" y="10299561"/>
            <a:ext cx="2819401" cy="311439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0038814" y="5669639"/>
            <a:ext cx="4878586" cy="1721761"/>
            <a:chOff x="20040600" y="5669639"/>
            <a:chExt cx="1859875" cy="1721761"/>
          </a:xfrm>
        </p:grpSpPr>
        <p:sp>
          <p:nvSpPr>
            <p:cNvPr id="27" name="TextBox 26"/>
            <p:cNvSpPr txBox="1"/>
            <p:nvPr/>
          </p:nvSpPr>
          <p:spPr>
            <a:xfrm>
              <a:off x="20644614" y="6745069"/>
              <a:ext cx="647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el"/>
                </a:rPr>
                <a:t>Dissect</a:t>
              </a:r>
            </a:p>
          </p:txBody>
        </p:sp>
        <p:sp>
          <p:nvSpPr>
            <p:cNvPr id="82" name="Right Arrow 81"/>
            <p:cNvSpPr/>
            <p:nvPr/>
          </p:nvSpPr>
          <p:spPr>
            <a:xfrm>
              <a:off x="20040600" y="5669639"/>
              <a:ext cx="1859875" cy="80057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el"/>
              </a:endParaRPr>
            </a:p>
          </p:txBody>
        </p:sp>
      </p:grpSp>
      <p:sp>
        <p:nvSpPr>
          <p:cNvPr id="83" name="Right Arrow 82"/>
          <p:cNvSpPr/>
          <p:nvPr/>
        </p:nvSpPr>
        <p:spPr>
          <a:xfrm>
            <a:off x="35630525" y="5787674"/>
            <a:ext cx="1859875" cy="8005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el"/>
            </a:endParaRPr>
          </a:p>
        </p:txBody>
      </p:sp>
      <p:sp>
        <p:nvSpPr>
          <p:cNvPr id="84" name="Right Arrow 83"/>
          <p:cNvSpPr/>
          <p:nvPr/>
        </p:nvSpPr>
        <p:spPr>
          <a:xfrm rot="5400000">
            <a:off x="29093913" y="7692451"/>
            <a:ext cx="1859875" cy="8005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el"/>
            </a:endParaRPr>
          </a:p>
        </p:txBody>
      </p:sp>
      <p:sp>
        <p:nvSpPr>
          <p:cNvPr id="85" name="Right Arrow 84"/>
          <p:cNvSpPr/>
          <p:nvPr/>
        </p:nvSpPr>
        <p:spPr>
          <a:xfrm rot="5400000">
            <a:off x="6009896" y="7508976"/>
            <a:ext cx="1859875" cy="8005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e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316200" y="7086600"/>
            <a:ext cx="2762704" cy="1859875"/>
            <a:chOff x="15316200" y="6997373"/>
            <a:chExt cx="2762704" cy="1859875"/>
          </a:xfrm>
        </p:grpSpPr>
        <p:sp>
          <p:nvSpPr>
            <p:cNvPr id="26" name="TextBox 25"/>
            <p:cNvSpPr txBox="1"/>
            <p:nvPr/>
          </p:nvSpPr>
          <p:spPr>
            <a:xfrm>
              <a:off x="16459200" y="7483491"/>
              <a:ext cx="1619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el"/>
                </a:rPr>
                <a:t>Image</a:t>
              </a:r>
            </a:p>
          </p:txBody>
        </p:sp>
        <p:sp>
          <p:nvSpPr>
            <p:cNvPr id="86" name="Right Arrow 85"/>
            <p:cNvSpPr/>
            <p:nvPr/>
          </p:nvSpPr>
          <p:spPr>
            <a:xfrm rot="5400000">
              <a:off x="14786549" y="7527024"/>
              <a:ext cx="1859875" cy="80057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el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123510" y="17273987"/>
            <a:ext cx="2431484" cy="2385613"/>
            <a:chOff x="38123510" y="19774813"/>
            <a:chExt cx="2431484" cy="2385613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10"/>
            <a:srcRect l="3193" r="4212"/>
            <a:stretch/>
          </p:blipFill>
          <p:spPr>
            <a:xfrm>
              <a:off x="38252400" y="19774813"/>
              <a:ext cx="2209800" cy="2350720"/>
            </a:xfrm>
            <a:prstGeom prst="rect">
              <a:avLst/>
            </a:prstGeom>
          </p:spPr>
        </p:pic>
        <p:sp>
          <p:nvSpPr>
            <p:cNvPr id="94" name="Rectangle 93"/>
            <p:cNvSpPr/>
            <p:nvPr/>
          </p:nvSpPr>
          <p:spPr>
            <a:xfrm rot="5400000">
              <a:off x="38107383" y="21904317"/>
              <a:ext cx="290033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5400000">
              <a:off x="40275859" y="21916935"/>
              <a:ext cx="334582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rot="5400000">
              <a:off x="38054693" y="21705910"/>
              <a:ext cx="290033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5400000">
              <a:off x="40333777" y="21705911"/>
              <a:ext cx="290033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214821" y="22008024"/>
              <a:ext cx="2187772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</p:grpSp>
      <p:sp>
        <p:nvSpPr>
          <p:cNvPr id="51" name="Bent Arrow 50"/>
          <p:cNvSpPr/>
          <p:nvPr/>
        </p:nvSpPr>
        <p:spPr>
          <a:xfrm rot="10800000">
            <a:off x="12573001" y="11887200"/>
            <a:ext cx="2698153" cy="2543820"/>
          </a:xfrm>
          <a:prstGeom prst="bentArrow">
            <a:avLst>
              <a:gd name="adj1" fmla="val 18004"/>
              <a:gd name="adj2" fmla="val 22215"/>
              <a:gd name="adj3" fmla="val 20875"/>
              <a:gd name="adj4" fmla="val 43063"/>
            </a:avLst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  <a:latin typeface="Arie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945600" y="14550887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el"/>
              </a:rPr>
              <a:t>Scopes </a:t>
            </a:r>
            <a:r>
              <a:rPr lang="en-US" sz="5400" b="1" i="1" dirty="0">
                <a:latin typeface="Ariel"/>
              </a:rPr>
              <a:t>with</a:t>
            </a:r>
            <a:r>
              <a:rPr lang="en-US" sz="5400" b="1" dirty="0">
                <a:latin typeface="Ariel"/>
              </a:rPr>
              <a:t> Incubation</a:t>
            </a:r>
          </a:p>
        </p:txBody>
      </p:sp>
      <p:sp>
        <p:nvSpPr>
          <p:cNvPr id="100" name="Bent Arrow 99"/>
          <p:cNvSpPr/>
          <p:nvPr/>
        </p:nvSpPr>
        <p:spPr>
          <a:xfrm rot="10800000" flipH="1">
            <a:off x="16154400" y="11887199"/>
            <a:ext cx="2698153" cy="2543821"/>
          </a:xfrm>
          <a:prstGeom prst="bentArrow">
            <a:avLst>
              <a:gd name="adj1" fmla="val 18004"/>
              <a:gd name="adj2" fmla="val 22215"/>
              <a:gd name="adj3" fmla="val 20875"/>
              <a:gd name="adj4" fmla="val 43063"/>
            </a:avLst>
          </a:prstGeom>
          <a:solidFill>
            <a:srgbClr val="00B05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e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C887D-BDF4-4B3D-9E15-D3892B01AA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16773" y="28379299"/>
            <a:ext cx="2912745" cy="279827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1AC887D-BDF4-4B3D-9E15-D3892B01AA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52334" y="24405130"/>
            <a:ext cx="2912745" cy="2798270"/>
          </a:xfrm>
          <a:prstGeom prst="rect">
            <a:avLst/>
          </a:prstGeom>
        </p:spPr>
      </p:pic>
      <p:pic>
        <p:nvPicPr>
          <p:cNvPr id="1030" name="Picture 6" descr="Image result for uci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0" y="442740"/>
            <a:ext cx="5163712" cy="33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1" y="914400"/>
            <a:ext cx="9829799" cy="2446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20645" y="25524606"/>
            <a:ext cx="1905000" cy="1905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1751143" y="29337943"/>
            <a:ext cx="183230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400" b="1" u="sng" dirty="0"/>
              <a:t>Contact </a:t>
            </a:r>
            <a:r>
              <a:rPr lang="en-US" sz="4400" b="1" u="sng" dirty="0" smtClean="0"/>
              <a:t>Information		 _____</a:t>
            </a:r>
            <a:endParaRPr lang="en-US" sz="4400" u="sng" dirty="0"/>
          </a:p>
          <a:p>
            <a:pPr fontAlgn="t"/>
            <a:r>
              <a:rPr lang="en-US" sz="4400" dirty="0"/>
              <a:t>Allia Fawaz, M.S</a:t>
            </a:r>
            <a:r>
              <a:rPr lang="en-US" sz="4400" dirty="0" smtClean="0"/>
              <a:t>.      FawazA@uci.edu      (949) 824-0430</a:t>
            </a:r>
          </a:p>
          <a:p>
            <a:pPr fontAlgn="t"/>
            <a:r>
              <a:rPr lang="en-US" sz="4400" dirty="0" smtClean="0"/>
              <a:t>SCRC </a:t>
            </a:r>
            <a:r>
              <a:rPr lang="en-US" sz="4400" dirty="0"/>
              <a:t>Core Microscope Imaging </a:t>
            </a:r>
            <a:r>
              <a:rPr lang="en-US" sz="4400" dirty="0" smtClean="0"/>
              <a:t>Manager</a:t>
            </a:r>
          </a:p>
          <a:p>
            <a:pPr fontAlgn="t"/>
            <a:r>
              <a:rPr lang="en-US" sz="4400" dirty="0"/>
              <a:t>Gross Hall Building Manager</a:t>
            </a:r>
          </a:p>
        </p:txBody>
      </p:sp>
    </p:spTree>
    <p:extLst>
      <p:ext uri="{BB962C8B-B14F-4D97-AF65-F5344CB8AC3E}">
        <p14:creationId xmlns:p14="http://schemas.microsoft.com/office/powerpoint/2010/main" val="7728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15380"/>
              </p:ext>
            </p:extLst>
          </p:nvPr>
        </p:nvGraphicFramePr>
        <p:xfrm>
          <a:off x="540328" y="5334000"/>
          <a:ext cx="29482472" cy="2648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2981">
                  <a:extLst>
                    <a:ext uri="{9D8B030D-6E8A-4147-A177-3AD203B41FA5}">
                      <a16:colId xmlns:a16="http://schemas.microsoft.com/office/drawing/2014/main" val="772017169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2205214288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8691905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09246677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val="2296783853"/>
                    </a:ext>
                  </a:extLst>
                </a:gridCol>
              </a:tblGrid>
              <a:tr h="1958623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Microscope</a:t>
                      </a:r>
                    </a:p>
                    <a:p>
                      <a:pPr algn="ctr"/>
                      <a:r>
                        <a:rPr lang="en-US" sz="4800" b="1" dirty="0" smtClean="0"/>
                        <a:t> Imaging Systems</a:t>
                      </a:r>
                      <a:endParaRPr lang="en-US" sz="4800" b="1" i="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Features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Benefits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System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Applications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469072"/>
                  </a:ext>
                </a:extLst>
              </a:tr>
              <a:tr h="6360609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Olympus</a:t>
                      </a:r>
                      <a:r>
                        <a:rPr lang="en-US" sz="4000" b="1" baseline="0" dirty="0" smtClean="0"/>
                        <a:t> FV3000 Laser Scanning</a:t>
                      </a:r>
                    </a:p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Inverted </a:t>
                      </a:r>
                      <a:r>
                        <a:rPr lang="en-US" sz="4000" baseline="0" dirty="0" smtClean="0"/>
                        <a:t>Confocal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Room 1402</a:t>
                      </a:r>
                    </a:p>
                    <a:p>
                      <a:pPr algn="ctr"/>
                      <a:r>
                        <a:rPr lang="en-US" sz="4000" b="1" baseline="0" dirty="0" smtClean="0"/>
                        <a:t>Recharge Rate: $25/</a:t>
                      </a:r>
                      <a:r>
                        <a:rPr lang="en-US" sz="4000" b="1" baseline="0" dirty="0" err="1" smtClean="0"/>
                        <a:t>hr</a:t>
                      </a:r>
                      <a:endParaRPr lang="en-US" sz="4000" b="1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High-powered fluorescent live cell imaging </a:t>
                      </a:r>
                    </a:p>
                    <a:p>
                      <a:pPr algn="ctr"/>
                      <a:r>
                        <a:rPr lang="en-US" sz="4000" dirty="0" smtClean="0"/>
                        <a:t>2x ma-PMTs &amp; 2x </a:t>
                      </a:r>
                      <a:r>
                        <a:rPr lang="en-US" sz="4000" dirty="0" err="1" smtClean="0"/>
                        <a:t>GaAsP</a:t>
                      </a:r>
                      <a:r>
                        <a:rPr lang="en-US" sz="4000" dirty="0" smtClean="0"/>
                        <a:t>-PMTs</a:t>
                      </a:r>
                    </a:p>
                    <a:p>
                      <a:pPr algn="ctr"/>
                      <a:r>
                        <a:rPr lang="en-US" sz="4000" dirty="0" smtClean="0"/>
                        <a:t>1.25x, 10x, 20x, &amp; 40x (oil)</a:t>
                      </a:r>
                    </a:p>
                    <a:p>
                      <a:pPr algn="ctr"/>
                      <a:r>
                        <a:rPr lang="en-US" sz="4000" dirty="0" smtClean="0"/>
                        <a:t>405nm, 488nm, 561nm, &amp; 640nm laser lines</a:t>
                      </a:r>
                    </a:p>
                    <a:p>
                      <a:pPr algn="ctr"/>
                      <a:r>
                        <a:rPr lang="en-US" sz="4000" dirty="0" smtClean="0"/>
                        <a:t>FUW, FBN, &amp; FGW (RBG) filter cubes</a:t>
                      </a:r>
                    </a:p>
                    <a:p>
                      <a:pPr algn="ctr"/>
                      <a:r>
                        <a:rPr lang="en-US" sz="4000" dirty="0" smtClean="0"/>
                        <a:t> Tokai-HIT stage top incubator</a:t>
                      </a:r>
                    </a:p>
                    <a:p>
                      <a:pPr algn="ctr"/>
                      <a:r>
                        <a:rPr lang="en-US" sz="4000" dirty="0" smtClean="0"/>
                        <a:t>Olympus </a:t>
                      </a:r>
                      <a:r>
                        <a:rPr lang="en-US" sz="4000" dirty="0" err="1" smtClean="0"/>
                        <a:t>TruSpectral</a:t>
                      </a:r>
                      <a:r>
                        <a:rPr lang="en-US" sz="4000" dirty="0" smtClean="0"/>
                        <a:t> detection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Galvo</a:t>
                      </a:r>
                      <a:r>
                        <a:rPr lang="en-US" sz="4000" dirty="0" smtClean="0"/>
                        <a:t>/resonant </a:t>
                      </a:r>
                    </a:p>
                    <a:p>
                      <a:pPr algn="ctr"/>
                      <a:r>
                        <a:rPr lang="en-US" sz="4000" dirty="0" smtClean="0"/>
                        <a:t>hybrid scanner</a:t>
                      </a:r>
                    </a:p>
                    <a:p>
                      <a:pPr algn="ctr"/>
                      <a:r>
                        <a:rPr lang="en-US" sz="4000" dirty="0" smtClean="0"/>
                        <a:t> Fast acquisition speeds</a:t>
                      </a:r>
                    </a:p>
                    <a:p>
                      <a:pPr algn="ctr"/>
                      <a:r>
                        <a:rPr lang="en-US" sz="4000" dirty="0" smtClean="0"/>
                        <a:t>Large area scanning</a:t>
                      </a:r>
                      <a:endParaRPr lang="en-US" sz="4000" baseline="0" dirty="0" smtClean="0"/>
                    </a:p>
                    <a:p>
                      <a:pPr algn="ctr"/>
                      <a:r>
                        <a:rPr lang="en-US" sz="4000" baseline="0" dirty="0" smtClean="0"/>
                        <a:t>Corrects focus drift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Zoom feature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Deconvolution image processing 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Fluorescence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DIC</a:t>
                      </a:r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640101"/>
                  </a:ext>
                </a:extLst>
              </a:tr>
              <a:tr h="4019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Keyence BZX-810 </a:t>
                      </a:r>
                    </a:p>
                    <a:p>
                      <a:pPr algn="ctr"/>
                      <a:r>
                        <a:rPr lang="en-US" sz="4000" b="0" dirty="0" smtClean="0"/>
                        <a:t>Inverted </a:t>
                      </a:r>
                      <a:r>
                        <a:rPr lang="en-US" sz="4000" b="0" dirty="0" err="1" smtClean="0"/>
                        <a:t>Widefield</a:t>
                      </a:r>
                      <a:endParaRPr lang="en-US" sz="4000" b="0" dirty="0" smtClean="0"/>
                    </a:p>
                    <a:p>
                      <a:pPr algn="ctr"/>
                      <a:r>
                        <a:rPr lang="en-US" sz="4000" b="0" dirty="0" smtClean="0"/>
                        <a:t>Room 2301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Compact benchtop system (scope-in-a-box)</a:t>
                      </a:r>
                    </a:p>
                    <a:p>
                      <a:pPr algn="ctr"/>
                      <a:r>
                        <a:rPr lang="en-US" sz="4000" dirty="0" smtClean="0"/>
                        <a:t>4x, 10x, 20x, 20x LWD, 40x, &amp; 63x (oil)</a:t>
                      </a:r>
                    </a:p>
                    <a:p>
                      <a:pPr algn="ctr"/>
                      <a:r>
                        <a:rPr lang="en-US" sz="4000" dirty="0" smtClean="0"/>
                        <a:t>DAPI, GFP, TRITC, </a:t>
                      </a:r>
                      <a:r>
                        <a:rPr lang="en-US" sz="4000" dirty="0" err="1" smtClean="0"/>
                        <a:t>TxRed</a:t>
                      </a:r>
                      <a:r>
                        <a:rPr lang="en-US" sz="4000" dirty="0" smtClean="0"/>
                        <a:t>, &amp; Cy5  filter cubes</a:t>
                      </a:r>
                    </a:p>
                    <a:p>
                      <a:pPr algn="ctr"/>
                      <a:r>
                        <a:rPr lang="en-US" sz="4000" dirty="0" smtClean="0"/>
                        <a:t>Equipped with Auto Focus</a:t>
                      </a:r>
                    </a:p>
                    <a:p>
                      <a:pPr algn="ctr"/>
                      <a:r>
                        <a:rPr lang="en-US" sz="4000" dirty="0" smtClean="0"/>
                        <a:t>Optical sectioning module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Self-contained unit</a:t>
                      </a:r>
                    </a:p>
                    <a:p>
                      <a:pPr algn="ctr"/>
                      <a:r>
                        <a:rPr lang="en-US" sz="4000" dirty="0" smtClean="0"/>
                        <a:t>Controls room light</a:t>
                      </a:r>
                    </a:p>
                    <a:p>
                      <a:pPr algn="ctr"/>
                      <a:r>
                        <a:rPr lang="en-US" sz="4000" dirty="0" smtClean="0"/>
                        <a:t>Large area scanning</a:t>
                      </a:r>
                    </a:p>
                    <a:p>
                      <a:pPr algn="ctr"/>
                      <a:r>
                        <a:rPr lang="en-US" sz="4000" dirty="0" smtClean="0"/>
                        <a:t>Corrects focus drift</a:t>
                      </a:r>
                      <a:endParaRPr lang="en-US" sz="4000" b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Fluorescence</a:t>
                      </a:r>
                    </a:p>
                    <a:p>
                      <a:pPr algn="ctr"/>
                      <a:r>
                        <a:rPr lang="en-US" sz="4000" dirty="0" err="1" smtClean="0"/>
                        <a:t>Brightfield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baseline="0" dirty="0" smtClean="0"/>
                        <a:t>Phase</a:t>
                      </a:r>
                      <a:endParaRPr lang="en-US" sz="4000" baseline="0" dirty="0" smtClean="0"/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4135"/>
                  </a:ext>
                </a:extLst>
              </a:tr>
              <a:tr h="323883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Olympus FV10i-LIV</a:t>
                      </a:r>
                    </a:p>
                    <a:p>
                      <a:pPr algn="ctr"/>
                      <a:r>
                        <a:rPr lang="en-US" sz="4000" dirty="0" smtClean="0"/>
                        <a:t>Inverted </a:t>
                      </a:r>
                      <a:r>
                        <a:rPr lang="en-US" sz="4000" baseline="0" dirty="0" smtClean="0"/>
                        <a:t>Confocal</a:t>
                      </a:r>
                    </a:p>
                    <a:p>
                      <a:pPr algn="ctr"/>
                      <a:r>
                        <a:rPr lang="en-US" sz="4000" dirty="0" smtClean="0"/>
                        <a:t>Room</a:t>
                      </a:r>
                      <a:r>
                        <a:rPr lang="en-US" sz="4000" baseline="0" dirty="0" smtClean="0"/>
                        <a:t> 2406</a:t>
                      </a:r>
                      <a:endParaRPr lang="en-US" sz="4000" b="0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Compact benchtop system (scope-in-a-box)</a:t>
                      </a:r>
                    </a:p>
                    <a:p>
                      <a:pPr algn="ctr"/>
                      <a:r>
                        <a:rPr lang="en-US" sz="4000" dirty="0" smtClean="0"/>
                        <a:t>Laser Scanning</a:t>
                      </a:r>
                    </a:p>
                    <a:p>
                      <a:pPr algn="ctr"/>
                      <a:r>
                        <a:rPr lang="en-US" sz="4000" dirty="0" smtClean="0"/>
                        <a:t>10x &amp; 60x (water)</a:t>
                      </a:r>
                    </a:p>
                    <a:p>
                      <a:pPr algn="ctr"/>
                      <a:r>
                        <a:rPr lang="en-US" sz="4000" dirty="0" smtClean="0"/>
                        <a:t>405nm, 473nm, 559nm, &amp; 635nm lasers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Self-contained unit</a:t>
                      </a:r>
                    </a:p>
                    <a:p>
                      <a:pPr algn="ctr"/>
                      <a:r>
                        <a:rPr lang="en-US" sz="4000" dirty="0" smtClean="0"/>
                        <a:t>Controls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room light</a:t>
                      </a:r>
                    </a:p>
                    <a:p>
                      <a:pPr algn="ctr"/>
                      <a:r>
                        <a:rPr lang="en-US" sz="4000" dirty="0" smtClean="0"/>
                        <a:t>Confocal</a:t>
                      </a:r>
                      <a:r>
                        <a:rPr lang="en-US" sz="4000" baseline="0" dirty="0" smtClean="0"/>
                        <a:t> imaging of live cells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Fluorescence</a:t>
                      </a:r>
                      <a:r>
                        <a:rPr lang="en-US" sz="4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Phase</a:t>
                      </a:r>
                      <a:endParaRPr lang="en-US" sz="4000" dirty="0" smtClean="0"/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318608"/>
                  </a:ext>
                </a:extLst>
              </a:tr>
              <a:tr h="323883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Olympus </a:t>
                      </a:r>
                      <a:r>
                        <a:rPr lang="en-US" sz="4000" b="1" dirty="0" err="1" smtClean="0"/>
                        <a:t>VivaView</a:t>
                      </a:r>
                      <a:endParaRPr lang="en-US" sz="4000" b="1" dirty="0" smtClean="0"/>
                    </a:p>
                    <a:p>
                      <a:pPr algn="ctr"/>
                      <a:r>
                        <a:rPr lang="en-US" sz="4000" dirty="0" smtClean="0"/>
                        <a:t>Inverted </a:t>
                      </a:r>
                      <a:r>
                        <a:rPr lang="en-US" sz="4000" dirty="0" err="1" smtClean="0"/>
                        <a:t>Widefield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Room 2406</a:t>
                      </a:r>
                      <a:endParaRPr lang="en-US" sz="4000" b="0" i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Stable live cell imaging</a:t>
                      </a:r>
                    </a:p>
                    <a:p>
                      <a:pPr algn="ctr"/>
                      <a:r>
                        <a:rPr lang="en-US" sz="4000" dirty="0" smtClean="0"/>
                        <a:t> 10x, 20x, &amp; 40x</a:t>
                      </a:r>
                    </a:p>
                    <a:p>
                      <a:pPr algn="ctr"/>
                      <a:r>
                        <a:rPr lang="en-US" sz="4000" dirty="0" smtClean="0"/>
                        <a:t>DAPI, GFP, </a:t>
                      </a:r>
                      <a:r>
                        <a:rPr lang="en-US" sz="4000" dirty="0" err="1" smtClean="0"/>
                        <a:t>mOrange</a:t>
                      </a:r>
                      <a:r>
                        <a:rPr lang="en-US" sz="4000" dirty="0" smtClean="0"/>
                        <a:t>, </a:t>
                      </a:r>
                      <a:r>
                        <a:rPr lang="en-US" sz="4000" dirty="0" err="1" smtClean="0"/>
                        <a:t>TxRed</a:t>
                      </a:r>
                      <a:r>
                        <a:rPr lang="en-US" sz="4000" dirty="0" smtClean="0"/>
                        <a:t>, </a:t>
                      </a:r>
                      <a:r>
                        <a:rPr lang="en-US" sz="4000" dirty="0" err="1" smtClean="0"/>
                        <a:t>HcRed</a:t>
                      </a:r>
                      <a:r>
                        <a:rPr lang="en-US" sz="4000" dirty="0" smtClean="0"/>
                        <a:t>, &amp; Cy5 filter cubes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Stable incubation settings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Fluorescence </a:t>
                      </a:r>
                    </a:p>
                    <a:p>
                      <a:pPr algn="ctr"/>
                      <a:r>
                        <a:rPr lang="en-US" sz="4000" dirty="0" err="1" smtClean="0"/>
                        <a:t>Brightfield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DIC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37692"/>
                  </a:ext>
                </a:extLst>
              </a:tr>
              <a:tr h="3238837">
                <a:tc>
                  <a:txBody>
                    <a:bodyPr/>
                    <a:lstStyle/>
                    <a:p>
                      <a:pPr algn="ctr"/>
                      <a:endParaRPr lang="en-US" sz="4000" b="1" dirty="0" smtClean="0"/>
                    </a:p>
                    <a:p>
                      <a:pPr algn="ctr"/>
                      <a:r>
                        <a:rPr lang="en-US" sz="4000" b="1" dirty="0" smtClean="0"/>
                        <a:t>Olympus FSX100</a:t>
                      </a:r>
                    </a:p>
                    <a:p>
                      <a:pPr algn="ctr"/>
                      <a:r>
                        <a:rPr lang="en-US" sz="4000" dirty="0" smtClean="0"/>
                        <a:t>Inverted </a:t>
                      </a:r>
                      <a:r>
                        <a:rPr lang="en-US" sz="4000" dirty="0" err="1" smtClean="0"/>
                        <a:t>Widefield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Room 3401</a:t>
                      </a:r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Compact benchtop system (scope-in-a-box)</a:t>
                      </a:r>
                    </a:p>
                    <a:p>
                      <a:pPr algn="ctr"/>
                      <a:r>
                        <a:rPr lang="en-US" sz="4000" dirty="0" smtClean="0"/>
                        <a:t>10x &amp; 40x</a:t>
                      </a:r>
                    </a:p>
                    <a:p>
                      <a:pPr algn="ctr"/>
                      <a:r>
                        <a:rPr lang="en-US" sz="4000" dirty="0" smtClean="0"/>
                        <a:t>DAPI, FITC, &amp; TRITC Long-Pass filter cubes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Self-contained unit</a:t>
                      </a:r>
                    </a:p>
                    <a:p>
                      <a:pPr algn="ctr"/>
                      <a:r>
                        <a:rPr lang="en-US" sz="4000" dirty="0" smtClean="0"/>
                        <a:t>Controls</a:t>
                      </a:r>
                      <a:r>
                        <a:rPr lang="en-US" sz="4000" baseline="0" dirty="0" smtClean="0"/>
                        <a:t> room light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Fluorescence</a:t>
                      </a:r>
                    </a:p>
                    <a:p>
                      <a:pPr algn="ctr"/>
                      <a:r>
                        <a:rPr lang="en-US" sz="4000" dirty="0" err="1" smtClean="0"/>
                        <a:t>Brightfield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Phase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37212"/>
                  </a:ext>
                </a:extLst>
              </a:tr>
              <a:tr h="442968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Nikon </a:t>
                      </a:r>
                      <a:r>
                        <a:rPr lang="en-US" sz="4000" b="1" dirty="0" err="1" smtClean="0"/>
                        <a:t>Ti</a:t>
                      </a:r>
                      <a:r>
                        <a:rPr lang="en-US" sz="4000" b="1" dirty="0" smtClean="0"/>
                        <a:t>-E</a:t>
                      </a:r>
                    </a:p>
                    <a:p>
                      <a:pPr algn="ctr"/>
                      <a:r>
                        <a:rPr lang="en-US" sz="4000" dirty="0" smtClean="0"/>
                        <a:t>Inverted </a:t>
                      </a:r>
                      <a:r>
                        <a:rPr lang="en-US" sz="4000" dirty="0" err="1" smtClean="0"/>
                        <a:t>Widefield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Room</a:t>
                      </a:r>
                      <a:r>
                        <a:rPr lang="en-US" sz="4000" baseline="0" dirty="0" smtClean="0"/>
                        <a:t> 1402*, 3402**</a:t>
                      </a:r>
                      <a:endParaRPr lang="en-US" sz="4000" b="0" i="0" baseline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Basic research microscope</a:t>
                      </a:r>
                    </a:p>
                    <a:p>
                      <a:pPr algn="ctr"/>
                      <a:r>
                        <a:rPr lang="en-US" sz="4000" dirty="0" smtClean="0"/>
                        <a:t>4x, 10x, 20x, </a:t>
                      </a:r>
                      <a:r>
                        <a:rPr lang="en-US" sz="4000" dirty="0" smtClean="0"/>
                        <a:t>20xLWD**, </a:t>
                      </a:r>
                      <a:r>
                        <a:rPr lang="en-US" sz="4000" baseline="0" dirty="0" smtClean="0"/>
                        <a:t>40x, 60x (oil), </a:t>
                      </a:r>
                      <a:r>
                        <a:rPr lang="en-US" sz="4000" baseline="0" dirty="0" smtClean="0"/>
                        <a:t>&amp; </a:t>
                      </a:r>
                      <a:r>
                        <a:rPr lang="en-US" sz="4000" baseline="0" dirty="0" smtClean="0"/>
                        <a:t>100x (oil</a:t>
                      </a:r>
                      <a:r>
                        <a:rPr lang="en-US" sz="4000" baseline="0" dirty="0" smtClean="0"/>
                        <a:t>)*</a:t>
                      </a:r>
                      <a:endParaRPr lang="en-US" sz="4000" baseline="0" dirty="0" smtClean="0"/>
                    </a:p>
                    <a:p>
                      <a:pPr algn="ctr"/>
                      <a:r>
                        <a:rPr lang="en-US" sz="4000" baseline="0" dirty="0" smtClean="0"/>
                        <a:t>DAPI, FITC, TRITC, </a:t>
                      </a:r>
                      <a:r>
                        <a:rPr lang="en-US" sz="4000" baseline="0" dirty="0" err="1" smtClean="0"/>
                        <a:t>TxRed</a:t>
                      </a:r>
                      <a:r>
                        <a:rPr lang="en-US" sz="4000" baseline="0" dirty="0" smtClean="0"/>
                        <a:t>, </a:t>
                      </a:r>
                      <a:r>
                        <a:rPr lang="en-US" sz="4000" baseline="0" dirty="0" smtClean="0"/>
                        <a:t>&amp; </a:t>
                      </a:r>
                      <a:r>
                        <a:rPr lang="en-US" sz="4000" baseline="0" dirty="0" smtClean="0"/>
                        <a:t>Cy5 filter cubes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Equipped with Perfect Focus </a:t>
                      </a:r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Many vessel holders</a:t>
                      </a:r>
                    </a:p>
                    <a:p>
                      <a:pPr algn="ctr"/>
                      <a:r>
                        <a:rPr lang="en-US" sz="4000" dirty="0" smtClean="0"/>
                        <a:t>Reduces</a:t>
                      </a:r>
                      <a:r>
                        <a:rPr lang="en-US" sz="4000" baseline="0" dirty="0" smtClean="0"/>
                        <a:t> background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Control focus drift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Fluorescence</a:t>
                      </a:r>
                    </a:p>
                    <a:p>
                      <a:pPr algn="ctr"/>
                      <a:r>
                        <a:rPr lang="en-US" sz="4000" dirty="0" err="1" smtClean="0"/>
                        <a:t>Brightfield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Phase</a:t>
                      </a:r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8948495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0" y="0"/>
            <a:ext cx="43891200" cy="4343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0399" y="-76200"/>
            <a:ext cx="268986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latin typeface="Ariel"/>
              </a:rPr>
              <a:t>Stem Cell Research Center Imaging Core Instruments</a:t>
            </a:r>
            <a:endParaRPr lang="en-US" sz="13800" b="1" dirty="0">
              <a:solidFill>
                <a:schemeClr val="bg1"/>
              </a:solidFill>
              <a:latin typeface="Ariel"/>
            </a:endParaRPr>
          </a:p>
        </p:txBody>
      </p:sp>
      <p:pic>
        <p:nvPicPr>
          <p:cNvPr id="1030" name="Picture 6" descr="Image result for uc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0" y="442740"/>
            <a:ext cx="5163712" cy="33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1" y="914400"/>
            <a:ext cx="9829799" cy="24462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1713" y="24473566"/>
            <a:ext cx="3401087" cy="2387563"/>
          </a:xfrm>
          <a:prstGeom prst="snip2SameRect">
            <a:avLst>
              <a:gd name="adj1" fmla="val 30521"/>
              <a:gd name="adj2" fmla="val 0"/>
            </a:avLst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459" y="21259514"/>
            <a:ext cx="3151541" cy="24597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2803872" y="17915775"/>
            <a:ext cx="3137198" cy="2790992"/>
            <a:chOff x="38123510" y="19774813"/>
            <a:chExt cx="2431484" cy="238561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/>
            <a:srcRect l="3193" r="4212"/>
            <a:stretch/>
          </p:blipFill>
          <p:spPr>
            <a:xfrm>
              <a:off x="38252400" y="19774813"/>
              <a:ext cx="2209800" cy="235072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 rot="5400000">
              <a:off x="38107383" y="21904317"/>
              <a:ext cx="290033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0275859" y="21916935"/>
              <a:ext cx="334582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38054693" y="21705910"/>
              <a:ext cx="290033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40333777" y="21705911"/>
              <a:ext cx="290033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214821" y="22008024"/>
              <a:ext cx="2187772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el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16784"/>
              </p:ext>
            </p:extLst>
          </p:nvPr>
        </p:nvGraphicFramePr>
        <p:xfrm>
          <a:off x="30480000" y="5334000"/>
          <a:ext cx="12871690" cy="23561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5845">
                  <a:extLst>
                    <a:ext uri="{9D8B030D-6E8A-4147-A177-3AD203B41FA5}">
                      <a16:colId xmlns:a16="http://schemas.microsoft.com/office/drawing/2014/main" val="1591301476"/>
                    </a:ext>
                  </a:extLst>
                </a:gridCol>
                <a:gridCol w="6435845">
                  <a:extLst>
                    <a:ext uri="{9D8B030D-6E8A-4147-A177-3AD203B41FA5}">
                      <a16:colId xmlns:a16="http://schemas.microsoft.com/office/drawing/2014/main" val="3005137170"/>
                    </a:ext>
                  </a:extLst>
                </a:gridCol>
              </a:tblGrid>
              <a:tr h="1950722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Other Imaging Systems</a:t>
                      </a:r>
                      <a:endParaRPr lang="en-US" sz="4800" b="1" dirty="0"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Features &amp; Benefits</a:t>
                      </a:r>
                      <a:endParaRPr lang="en-US" sz="4800" b="1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7820216"/>
                  </a:ext>
                </a:extLst>
              </a:tr>
              <a:tr h="5633248">
                <a:tc>
                  <a:txBody>
                    <a:bodyPr/>
                    <a:lstStyle/>
                    <a:p>
                      <a:pPr algn="ctr"/>
                      <a:endParaRPr lang="en-US" sz="4000" b="1" dirty="0" smtClean="0"/>
                    </a:p>
                    <a:p>
                      <a:pPr algn="ctr"/>
                      <a:r>
                        <a:rPr lang="en-US" sz="4000" b="1" dirty="0" smtClean="0"/>
                        <a:t>Caliper Lumina I IVIS</a:t>
                      </a:r>
                    </a:p>
                    <a:p>
                      <a:pPr algn="ctr"/>
                      <a:r>
                        <a:rPr lang="en-US" sz="4000" dirty="0" smtClean="0"/>
                        <a:t>Room: Vivarium B640</a:t>
                      </a:r>
                    </a:p>
                    <a:p>
                      <a:pPr algn="ctr"/>
                      <a:r>
                        <a:rPr lang="en-US" sz="4000" b="1" dirty="0" smtClean="0"/>
                        <a:t>Recharge Rate: $40/</a:t>
                      </a:r>
                      <a:r>
                        <a:rPr lang="en-US" sz="4000" b="1" dirty="0" err="1" smtClean="0"/>
                        <a:t>hr</a:t>
                      </a:r>
                      <a:endParaRPr lang="en-US" sz="4000" b="1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b="1" dirty="0" smtClean="0"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Live animal imaging</a:t>
                      </a:r>
                    </a:p>
                    <a:p>
                      <a:pPr algn="ctr"/>
                      <a:r>
                        <a:rPr lang="en-US" sz="4000" dirty="0" smtClean="0"/>
                        <a:t>Fluorescence </a:t>
                      </a:r>
                      <a:r>
                        <a:rPr lang="en-US" sz="4000" dirty="0" smtClean="0"/>
                        <a:t>&amp; </a:t>
                      </a:r>
                      <a:r>
                        <a:rPr lang="en-US" sz="4000" dirty="0" smtClean="0"/>
                        <a:t>Luminescence</a:t>
                      </a:r>
                    </a:p>
                    <a:p>
                      <a:pPr algn="ctr"/>
                      <a:r>
                        <a:rPr lang="en-US" sz="4000" dirty="0" err="1" smtClean="0"/>
                        <a:t>Isofluorane</a:t>
                      </a:r>
                      <a:r>
                        <a:rPr lang="en-US" sz="4000" dirty="0" smtClean="0"/>
                        <a:t> for three animals at a time</a:t>
                      </a:r>
                    </a:p>
                    <a:p>
                      <a:pPr algn="ctr"/>
                      <a:endParaRPr lang="en-US" sz="4000" dirty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477656"/>
                  </a:ext>
                </a:extLst>
              </a:tr>
              <a:tr h="6161095">
                <a:tc>
                  <a:txBody>
                    <a:bodyPr/>
                    <a:lstStyle/>
                    <a:p>
                      <a:pPr algn="ctr"/>
                      <a:endParaRPr lang="en-US" sz="4000" b="1" dirty="0" smtClean="0"/>
                    </a:p>
                    <a:p>
                      <a:pPr algn="ctr"/>
                      <a:r>
                        <a:rPr lang="en-US" sz="4000" b="1" dirty="0" smtClean="0"/>
                        <a:t>Zeiss PALM </a:t>
                      </a:r>
                      <a:r>
                        <a:rPr lang="en-US" sz="4000" b="1" dirty="0" err="1" smtClean="0"/>
                        <a:t>MicroBeam</a:t>
                      </a:r>
                      <a:endParaRPr lang="en-US" sz="4000" b="1" dirty="0" smtClean="0"/>
                    </a:p>
                    <a:p>
                      <a:pPr algn="ctr"/>
                      <a:r>
                        <a:rPr lang="en-US" sz="4000" dirty="0" smtClean="0"/>
                        <a:t>Inverted </a:t>
                      </a:r>
                      <a:r>
                        <a:rPr lang="en-US" sz="4000" dirty="0" err="1" smtClean="0"/>
                        <a:t>Widefield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Room 2406</a:t>
                      </a:r>
                    </a:p>
                    <a:p>
                      <a:pPr algn="ctr"/>
                      <a:r>
                        <a:rPr lang="en-US" sz="4000" b="1" dirty="0" smtClean="0"/>
                        <a:t>Recharge Rate: $24/</a:t>
                      </a:r>
                      <a:r>
                        <a:rPr lang="en-US" sz="4000" b="1" dirty="0" err="1" smtClean="0"/>
                        <a:t>hr</a:t>
                      </a:r>
                      <a:endParaRPr lang="en-US" sz="4000" b="1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>
                        <a:latin typeface="Ariel"/>
                      </a:endParaRPr>
                    </a:p>
                    <a:p>
                      <a:pPr algn="ctr"/>
                      <a:endParaRPr lang="en-US" sz="4000" dirty="0" smtClean="0">
                        <a:latin typeface="Arie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Laser Micro-dissection Pressure Catapulting (LMPC)</a:t>
                      </a:r>
                    </a:p>
                    <a:p>
                      <a:pPr algn="ctr"/>
                      <a:r>
                        <a:rPr lang="en-US" sz="4000" dirty="0" smtClean="0"/>
                        <a:t>5x, 10x, 20x, </a:t>
                      </a:r>
                      <a:r>
                        <a:rPr lang="en-US" sz="4000" dirty="0" smtClean="0"/>
                        <a:t>&amp; </a:t>
                      </a:r>
                      <a:r>
                        <a:rPr lang="en-US" sz="4000" dirty="0" smtClean="0"/>
                        <a:t>40x</a:t>
                      </a:r>
                    </a:p>
                    <a:p>
                      <a:pPr algn="ctr"/>
                      <a:r>
                        <a:rPr lang="en-US" sz="4000" dirty="0" smtClean="0"/>
                        <a:t>DAPI, GFP, </a:t>
                      </a:r>
                      <a:r>
                        <a:rPr lang="en-US" sz="4000" dirty="0" err="1" smtClean="0"/>
                        <a:t>Rhod</a:t>
                      </a:r>
                      <a:r>
                        <a:rPr lang="en-US" sz="4000" dirty="0" smtClean="0"/>
                        <a:t>, </a:t>
                      </a:r>
                      <a:r>
                        <a:rPr lang="en-US" sz="4000" dirty="0" smtClean="0"/>
                        <a:t>&amp; </a:t>
                      </a:r>
                      <a:r>
                        <a:rPr lang="en-US" sz="4000" dirty="0" smtClean="0"/>
                        <a:t>Cy5 filter cubes</a:t>
                      </a:r>
                    </a:p>
                    <a:p>
                      <a:pPr algn="ctr"/>
                      <a:endParaRPr lang="en-US" sz="4000" dirty="0" smtClean="0">
                        <a:latin typeface="Arie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3590847"/>
                  </a:ext>
                </a:extLst>
              </a:tr>
              <a:tr h="5608531">
                <a:tc>
                  <a:txBody>
                    <a:bodyPr/>
                    <a:lstStyle/>
                    <a:p>
                      <a:pPr algn="ctr"/>
                      <a:endParaRPr lang="en-US" sz="4000" b="1" dirty="0" smtClean="0"/>
                    </a:p>
                    <a:p>
                      <a:pPr algn="ctr"/>
                      <a:r>
                        <a:rPr lang="en-US" sz="4000" b="1" dirty="0" smtClean="0"/>
                        <a:t>Nikon SMZ1500</a:t>
                      </a:r>
                    </a:p>
                    <a:p>
                      <a:pPr algn="ctr"/>
                      <a:r>
                        <a:rPr lang="en-US" sz="4000" dirty="0" smtClean="0"/>
                        <a:t>Dissection</a:t>
                      </a:r>
                    </a:p>
                    <a:p>
                      <a:pPr algn="ctr"/>
                      <a:r>
                        <a:rPr lang="en-US" sz="4000" dirty="0" smtClean="0"/>
                        <a:t>Room 1402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Fluorescent dissection imaging</a:t>
                      </a:r>
                    </a:p>
                    <a:p>
                      <a:pPr algn="ctr"/>
                      <a:r>
                        <a:rPr lang="en-US" sz="4000" dirty="0" smtClean="0"/>
                        <a:t>0.75x to 11.25x</a:t>
                      </a:r>
                    </a:p>
                    <a:p>
                      <a:pPr algn="ctr"/>
                      <a:r>
                        <a:rPr lang="en-US" sz="4000" dirty="0" smtClean="0"/>
                        <a:t>GFP </a:t>
                      </a:r>
                      <a:r>
                        <a:rPr lang="en-US" sz="4000" dirty="0" smtClean="0"/>
                        <a:t>&amp; </a:t>
                      </a:r>
                      <a:r>
                        <a:rPr lang="en-US" sz="4000" dirty="0" smtClean="0"/>
                        <a:t>RFP filter cubes</a:t>
                      </a:r>
                    </a:p>
                    <a:p>
                      <a:pPr algn="ctr"/>
                      <a:r>
                        <a:rPr lang="en-US" sz="4000" dirty="0" smtClean="0"/>
                        <a:t>Fiber optic light source</a:t>
                      </a:r>
                    </a:p>
                    <a:p>
                      <a:pPr algn="ctr"/>
                      <a:r>
                        <a:rPr lang="en-US" sz="4000" dirty="0" smtClean="0"/>
                        <a:t>Color camera</a:t>
                      </a:r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  <a:p>
                      <a:pPr algn="ctr"/>
                      <a:endParaRPr lang="en-US" sz="4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846102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77608" y="10156938"/>
            <a:ext cx="2595616" cy="40757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/>
          <a:srcRect r="32544"/>
          <a:stretch/>
        </p:blipFill>
        <p:spPr>
          <a:xfrm>
            <a:off x="32377608" y="24985818"/>
            <a:ext cx="2778764" cy="3288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59109" y="29032200"/>
            <a:ext cx="183230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400" b="1" u="sng" dirty="0"/>
              <a:t>Contact </a:t>
            </a:r>
            <a:r>
              <a:rPr lang="en-US" sz="4400" b="1" u="sng" dirty="0" smtClean="0"/>
              <a:t>Information		 _____</a:t>
            </a:r>
            <a:endParaRPr lang="en-US" sz="4400" u="sng" dirty="0"/>
          </a:p>
          <a:p>
            <a:pPr fontAlgn="t"/>
            <a:r>
              <a:rPr lang="en-US" sz="4400" dirty="0"/>
              <a:t>Allia Fawaz, M.S</a:t>
            </a:r>
            <a:r>
              <a:rPr lang="en-US" sz="4400" dirty="0" smtClean="0"/>
              <a:t>.      FawazA@uci.edu      (949) 824-0430</a:t>
            </a:r>
          </a:p>
          <a:p>
            <a:pPr fontAlgn="t"/>
            <a:r>
              <a:rPr lang="en-US" sz="4400" dirty="0" smtClean="0"/>
              <a:t>SCRC </a:t>
            </a:r>
            <a:r>
              <a:rPr lang="en-US" sz="4400" dirty="0"/>
              <a:t>Core Microscope Imaging </a:t>
            </a:r>
            <a:r>
              <a:rPr lang="en-US" sz="4400" dirty="0" smtClean="0"/>
              <a:t>Manager</a:t>
            </a:r>
          </a:p>
          <a:p>
            <a:pPr fontAlgn="t"/>
            <a:r>
              <a:rPr lang="en-US" sz="4400" dirty="0"/>
              <a:t>Gross Hall Building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67933" y="8809210"/>
            <a:ext cx="2502721" cy="3439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47246" y="28329120"/>
            <a:ext cx="1571625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51354" y="17915775"/>
            <a:ext cx="3694404" cy="39291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38081" y="14313209"/>
            <a:ext cx="2515352" cy="25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1020</Words>
  <Application>Microsoft Office PowerPoint</Application>
  <PresentationFormat>Custom</PresentationFormat>
  <Paragraphs>360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Ariel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2018-09-06T21:20:01Z</dcterms:created>
  <dcterms:modified xsi:type="dcterms:W3CDTF">2019-09-19T16:41:16Z</dcterms:modified>
</cp:coreProperties>
</file>